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2" r:id="rId1"/>
  </p:sldMasterIdLst>
  <p:notesMasterIdLst>
    <p:notesMasterId r:id="rId27"/>
  </p:notesMasterIdLst>
  <p:sldIdLst>
    <p:sldId id="256" r:id="rId2"/>
    <p:sldId id="303" r:id="rId3"/>
    <p:sldId id="258" r:id="rId4"/>
    <p:sldId id="280" r:id="rId5"/>
    <p:sldId id="281" r:id="rId6"/>
    <p:sldId id="282" r:id="rId7"/>
    <p:sldId id="283" r:id="rId8"/>
    <p:sldId id="284" r:id="rId9"/>
    <p:sldId id="285" r:id="rId10"/>
    <p:sldId id="287" r:id="rId11"/>
    <p:sldId id="288" r:id="rId12"/>
    <p:sldId id="289" r:id="rId13"/>
    <p:sldId id="290" r:id="rId14"/>
    <p:sldId id="291" r:id="rId15"/>
    <p:sldId id="292" r:id="rId16"/>
    <p:sldId id="293" r:id="rId17"/>
    <p:sldId id="304" r:id="rId18"/>
    <p:sldId id="305" r:id="rId19"/>
    <p:sldId id="295" r:id="rId20"/>
    <p:sldId id="297" r:id="rId21"/>
    <p:sldId id="298" r:id="rId22"/>
    <p:sldId id="306" r:id="rId23"/>
    <p:sldId id="299" r:id="rId24"/>
    <p:sldId id="301" r:id="rId25"/>
    <p:sldId id="30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0" y="1538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533400"/>
          </a:xfrm>
        </p:spPr>
        <p:txBody>
          <a:bodyPr>
            <a:noAutofit/>
          </a:bodyPr>
          <a:lstStyle/>
          <a:p>
            <a:pPr lvl="0"/>
            <a:r>
              <a:rPr lang="en-US" sz="1800" dirty="0"/>
              <a:t>Location Decision Stages</a:t>
            </a:r>
          </a:p>
        </p:txBody>
      </p:sp>
      <p:sp>
        <p:nvSpPr>
          <p:cNvPr id="5" name="Slide Number Placeholder 4"/>
          <p:cNvSpPr>
            <a:spLocks noGrp="1"/>
          </p:cNvSpPr>
          <p:nvPr>
            <p:ph type="sldNum" sz="quarter" idx="12"/>
          </p:nvPr>
        </p:nvSpPr>
        <p:spPr>
          <a:xfrm>
            <a:off x="8703906" y="6555986"/>
            <a:ext cx="457200" cy="320675"/>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457200"/>
            <a:ext cx="7924800" cy="615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47569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Analytical Methods </a:t>
            </a:r>
            <a:r>
              <a:rPr lang="en-US" sz="2400" dirty="0"/>
              <a:t>f</a:t>
            </a:r>
            <a:r>
              <a:rPr lang="en-US" sz="2400" dirty="0" smtClean="0"/>
              <a:t>or </a:t>
            </a:r>
            <a:r>
              <a:rPr lang="en-US" sz="2400" dirty="0" smtClean="0"/>
              <a:t>Evaluating Locations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r>
              <a:rPr lang="en-US" sz="2400" dirty="0"/>
              <a:t>There are decision-making tools that can be used to select the best possible location. The most popular and commonly used models are</a:t>
            </a:r>
            <a:r>
              <a:rPr lang="en-US" sz="2400" dirty="0" smtClean="0"/>
              <a:t>:</a:t>
            </a:r>
          </a:p>
          <a:p>
            <a:pPr lvl="1"/>
            <a:r>
              <a:rPr lang="en-US" sz="2000" dirty="0" smtClean="0"/>
              <a:t>Factor </a:t>
            </a:r>
            <a:r>
              <a:rPr lang="en-US" sz="2000" dirty="0"/>
              <a:t>rating method</a:t>
            </a:r>
          </a:p>
          <a:p>
            <a:pPr lvl="1"/>
            <a:r>
              <a:rPr lang="en-US" sz="2000" dirty="0" smtClean="0"/>
              <a:t>Breakeven </a:t>
            </a:r>
            <a:r>
              <a:rPr lang="en-US" sz="2000" dirty="0"/>
              <a:t>analysis</a:t>
            </a:r>
          </a:p>
          <a:p>
            <a:pPr lvl="1"/>
            <a:r>
              <a:rPr lang="en-US" sz="2000" dirty="0" smtClean="0"/>
              <a:t>Center </a:t>
            </a:r>
            <a:r>
              <a:rPr lang="en-US" sz="2000" dirty="0"/>
              <a:t>of gravity method</a:t>
            </a:r>
          </a:p>
          <a:p>
            <a:pPr lvl="1"/>
            <a:r>
              <a:rPr lang="en-US" sz="2000" dirty="0" smtClean="0"/>
              <a:t>GIS </a:t>
            </a:r>
            <a:r>
              <a:rPr lang="en-US" sz="2000" dirty="0"/>
              <a:t>method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752659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The Factor Rating Method</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List </a:t>
            </a:r>
            <a:r>
              <a:rPr lang="en-US" sz="2400" dirty="0"/>
              <a:t>the most relevant factors in the location decision.</a:t>
            </a:r>
          </a:p>
          <a:p>
            <a:r>
              <a:rPr lang="en-US" sz="2400" dirty="0" smtClean="0"/>
              <a:t>Rate </a:t>
            </a:r>
            <a:r>
              <a:rPr lang="en-US" sz="2400" dirty="0"/>
              <a:t>the importance of each factor </a:t>
            </a:r>
            <a:r>
              <a:rPr lang="en-US" sz="2400" dirty="0" smtClean="0"/>
              <a:t>(1 to 5).</a:t>
            </a:r>
          </a:p>
          <a:p>
            <a:r>
              <a:rPr lang="en-US" sz="2400" dirty="0" smtClean="0"/>
              <a:t>For </a:t>
            </a:r>
            <a:r>
              <a:rPr lang="en-US" sz="2400" dirty="0"/>
              <a:t>each factor, rate each location on a scale of 1 to 10 (with 1 for very low and 10 for very high).</a:t>
            </a:r>
          </a:p>
          <a:p>
            <a:r>
              <a:rPr lang="en-US" sz="2400" dirty="0" smtClean="0"/>
              <a:t>For </a:t>
            </a:r>
            <a:r>
              <a:rPr lang="en-US" sz="2400" dirty="0"/>
              <a:t>each factor and each location, compute a score by multiplying the factor rating and the location rating.</a:t>
            </a:r>
          </a:p>
          <a:p>
            <a:r>
              <a:rPr lang="en-US" sz="2400" dirty="0" smtClean="0"/>
              <a:t>Compute </a:t>
            </a:r>
            <a:r>
              <a:rPr lang="en-US" sz="2400" dirty="0"/>
              <a:t>a total score for each location by summing up the scores calculated in the previous step.</a:t>
            </a:r>
          </a:p>
          <a:p>
            <a:r>
              <a:rPr lang="en-US" sz="2400" dirty="0" smtClean="0"/>
              <a:t>Select </a:t>
            </a:r>
            <a:r>
              <a:rPr lang="en-US" sz="2400" dirty="0"/>
              <a:t>the site that has the maximum total score.</a:t>
            </a:r>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44520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8.1</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For </a:t>
            </a:r>
            <a:r>
              <a:rPr lang="en-US" sz="2400" dirty="0"/>
              <a:t>its first overseas expansion, Harry Potter Magic Kingdom, a British chain of family-oriented theme parks, is evaluating two alternative locations; Chennai, India, and Shanghai, China. Table 8.2 shows the relevant factors and their importance, a rating for each factor for each potential location. Using the factor rating method we can determine the most suitable location for the theme park</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54224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1102"/>
            <a:ext cx="7696200" cy="838200"/>
          </a:xfrm>
        </p:spPr>
        <p:txBody>
          <a:bodyPr>
            <a:noAutofit/>
          </a:bodyPr>
          <a:lstStyle/>
          <a:p>
            <a:pPr lvl="0"/>
            <a:r>
              <a:rPr lang="en-US" sz="2000" dirty="0"/>
              <a:t>Example 8.1 (Cont’d)</a:t>
            </a:r>
          </a:p>
        </p:txBody>
      </p:sp>
      <p:sp>
        <p:nvSpPr>
          <p:cNvPr id="7" name="Content Placeholder 6"/>
          <p:cNvSpPr>
            <a:spLocks noGrp="1"/>
          </p:cNvSpPr>
          <p:nvPr>
            <p:ph idx="1"/>
          </p:nvPr>
        </p:nvSpPr>
        <p:spPr>
          <a:xfrm>
            <a:off x="1066800" y="838200"/>
            <a:ext cx="7696200" cy="1143000"/>
          </a:xfrm>
        </p:spPr>
        <p:txBody>
          <a:bodyPr>
            <a:noAutofit/>
          </a:bodyPr>
          <a:lstStyle/>
          <a:p>
            <a:pPr marL="0" indent="0">
              <a:buNone/>
            </a:pPr>
            <a:endParaRPr lang="en-US" sz="1600" dirty="0"/>
          </a:p>
          <a:p>
            <a:r>
              <a:rPr lang="en-US" sz="1600" dirty="0"/>
              <a:t>The total factor rating score for the Shanghai location is higher than that of Chennai. Hence, the Shanghai location is the preferred choice</a:t>
            </a:r>
            <a:r>
              <a:rPr lang="en-US" sz="1600" dirty="0" smtClean="0"/>
              <a:t>.</a:t>
            </a:r>
            <a:endParaRPr lang="en-US" sz="1600" dirty="0"/>
          </a:p>
        </p:txBody>
      </p:sp>
      <p:sp>
        <p:nvSpPr>
          <p:cNvPr id="5" name="Slide Number Placeholder 4"/>
          <p:cNvSpPr>
            <a:spLocks noGrp="1"/>
          </p:cNvSpPr>
          <p:nvPr>
            <p:ph type="sldNum" sz="quarter" idx="12"/>
          </p:nvPr>
        </p:nvSpPr>
        <p:spPr>
          <a:xfrm>
            <a:off x="8686800" y="6537325"/>
            <a:ext cx="457200" cy="320675"/>
          </a:xfrm>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a:xfrm>
            <a:off x="609600" y="6596419"/>
            <a:ext cx="7010400" cy="244475"/>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542" y="1752600"/>
            <a:ext cx="8270033" cy="4789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1537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Breakeven Analysis</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For </a:t>
            </a:r>
            <a:r>
              <a:rPr lang="en-US" sz="2400" dirty="0"/>
              <a:t>each location, determine its fixed costs and variable cost per unit</a:t>
            </a:r>
            <a:r>
              <a:rPr lang="en-US" sz="2400" dirty="0" smtClean="0"/>
              <a:t>.</a:t>
            </a:r>
            <a:endParaRPr lang="en-US" sz="2400" dirty="0"/>
          </a:p>
          <a:p>
            <a:r>
              <a:rPr lang="en-US" sz="2400" dirty="0" smtClean="0"/>
              <a:t>On </a:t>
            </a:r>
            <a:r>
              <a:rPr lang="en-US" sz="2400" dirty="0"/>
              <a:t>a graph, plot the total costs (fixed costs + variable costs) for each location against a range of annual production volumes</a:t>
            </a:r>
            <a:r>
              <a:rPr lang="en-US" sz="2400" dirty="0" smtClean="0"/>
              <a:t>.</a:t>
            </a:r>
          </a:p>
          <a:p>
            <a:r>
              <a:rPr lang="en-US" sz="2400" dirty="0" smtClean="0"/>
              <a:t>Plot </a:t>
            </a:r>
            <a:r>
              <a:rPr lang="en-US" sz="2400" dirty="0"/>
              <a:t>the total costs on the vertical axis and the annual production volume on the horizontal axis.</a:t>
            </a:r>
          </a:p>
          <a:p>
            <a:r>
              <a:rPr lang="en-US" sz="2400" dirty="0" smtClean="0"/>
              <a:t>Choose </a:t>
            </a:r>
            <a:r>
              <a:rPr lang="en-US" sz="2400" dirty="0"/>
              <a:t>the location that has the lowest total costs for the expected production volume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062523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8.2 </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Tipton </a:t>
            </a:r>
            <a:r>
              <a:rPr lang="en-US" sz="2400" dirty="0"/>
              <a:t>Metals, a manufacturer of metal castings, needs an additional plant to expand its capacity. The company’s managers have identified three potential locations: Sandusky, Ohio; Erie, Pennsylvania; and Pittsburgh, Pennsylvania. All three locations will generate the same revenue per unit of the product produced but have different cost structures as Table 8.4 shows. Given this cost information:</a:t>
            </a:r>
          </a:p>
          <a:p>
            <a:pPr lvl="1"/>
            <a:r>
              <a:rPr lang="en-US" sz="2000" dirty="0" smtClean="0"/>
              <a:t>Determine </a:t>
            </a:r>
            <a:r>
              <a:rPr lang="en-US" sz="2000" dirty="0"/>
              <a:t>the most economical location for an expected annual volume of production of 3,000 units.</a:t>
            </a:r>
          </a:p>
          <a:p>
            <a:pPr lvl="1"/>
            <a:r>
              <a:rPr lang="en-US" sz="2000" dirty="0" smtClean="0"/>
              <a:t>Determine </a:t>
            </a:r>
            <a:r>
              <a:rPr lang="en-US" sz="2000" dirty="0"/>
              <a:t>the breakeven volumes for the </a:t>
            </a:r>
            <a:r>
              <a:rPr lang="en-US" sz="2000" dirty="0" smtClean="0"/>
              <a:t>locations.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705015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762000"/>
          </a:xfrm>
        </p:spPr>
        <p:txBody>
          <a:bodyPr>
            <a:noAutofit/>
          </a:bodyPr>
          <a:lstStyle/>
          <a:p>
            <a:pPr lvl="0"/>
            <a:r>
              <a:rPr lang="en-US" sz="2000" dirty="0"/>
              <a:t>Example 8.2 (Cont’d)</a:t>
            </a:r>
          </a:p>
        </p:txBody>
      </p:sp>
      <p:sp>
        <p:nvSpPr>
          <p:cNvPr id="7" name="Content Placeholder 6"/>
          <p:cNvSpPr>
            <a:spLocks noGrp="1"/>
          </p:cNvSpPr>
          <p:nvPr>
            <p:ph idx="1"/>
          </p:nvPr>
        </p:nvSpPr>
        <p:spPr>
          <a:xfrm>
            <a:off x="1143000" y="3352800"/>
            <a:ext cx="7543800" cy="2590800"/>
          </a:xfrm>
        </p:spPr>
        <p:txBody>
          <a:bodyPr>
            <a:noAutofit/>
          </a:bodyPr>
          <a:lstStyle/>
          <a:p>
            <a:pPr marL="0" indent="0">
              <a:buNone/>
            </a:pPr>
            <a:endParaRPr lang="en-US" sz="2400" dirty="0"/>
          </a:p>
          <a:p>
            <a:r>
              <a:rPr lang="en-US" sz="1800" dirty="0" smtClean="0"/>
              <a:t>Note </a:t>
            </a:r>
            <a:r>
              <a:rPr lang="en-US" sz="1800" dirty="0"/>
              <a:t>that we did not compute a breakeven volume for Sandusky and Pittsburgh because for a range of production volume between 2500 and 4500 units Erie location has the lowest total costs and is clearly the best choice (see Screenshot 8.1). </a:t>
            </a:r>
            <a:endParaRPr lang="en-US" sz="1800" dirty="0" smtClean="0"/>
          </a:p>
          <a:p>
            <a:pPr mar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685800"/>
            <a:ext cx="8088313"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3850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762000"/>
          </a:xfrm>
        </p:spPr>
        <p:txBody>
          <a:bodyPr>
            <a:noAutofit/>
          </a:bodyPr>
          <a:lstStyle/>
          <a:p>
            <a:pPr lvl="0"/>
            <a:r>
              <a:rPr lang="en-US" sz="2000" dirty="0"/>
              <a:t>Example 8.2 (Cont’d)</a:t>
            </a:r>
          </a:p>
        </p:txBody>
      </p:sp>
      <p:sp>
        <p:nvSpPr>
          <p:cNvPr id="5" name="Slide Number Placeholder 4"/>
          <p:cNvSpPr>
            <a:spLocks noGrp="1"/>
          </p:cNvSpPr>
          <p:nvPr>
            <p:ph type="sldNum" sz="quarter" idx="12"/>
          </p:nvPr>
        </p:nvSpPr>
        <p:spPr>
          <a:xfrm>
            <a:off x="8686800" y="6537325"/>
            <a:ext cx="457200" cy="320675"/>
          </a:xfrm>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381" y="685800"/>
            <a:ext cx="8295374"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3353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871537"/>
          </a:xfrm>
        </p:spPr>
        <p:txBody>
          <a:bodyPr>
            <a:noAutofit/>
          </a:bodyPr>
          <a:lstStyle/>
          <a:p>
            <a:pPr lvl="0"/>
            <a:r>
              <a:rPr lang="en-US" sz="2400" dirty="0"/>
              <a:t>Center-of-Gravity Method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2" cstate="print"/>
          <a:stretch>
            <a:fillRect/>
          </a:stretch>
        </p:blipFill>
        <p:spPr>
          <a:xfrm>
            <a:off x="1525149" y="1058753"/>
            <a:ext cx="6600825" cy="2009775"/>
          </a:xfrm>
          <a:prstGeom prst="rect">
            <a:avLst/>
          </a:prstGeom>
        </p:spPr>
      </p:pic>
      <p:pic>
        <p:nvPicPr>
          <p:cNvPr id="3" name="Picture 2"/>
          <p:cNvPicPr>
            <a:picLocks noChangeAspect="1"/>
          </p:cNvPicPr>
          <p:nvPr/>
        </p:nvPicPr>
        <p:blipFill rotWithShape="1">
          <a:blip r:embed="rId3" cstate="print"/>
          <a:srcRect t="4064" b="51288"/>
          <a:stretch/>
        </p:blipFill>
        <p:spPr>
          <a:xfrm>
            <a:off x="1581150" y="2858458"/>
            <a:ext cx="6877050" cy="1815936"/>
          </a:xfrm>
          <a:prstGeom prst="rect">
            <a:avLst/>
          </a:prstGeom>
        </p:spPr>
      </p:pic>
      <p:pic>
        <p:nvPicPr>
          <p:cNvPr id="4" name="Picture 3"/>
          <p:cNvPicPr>
            <a:picLocks noChangeAspect="1"/>
          </p:cNvPicPr>
          <p:nvPr/>
        </p:nvPicPr>
        <p:blipFill rotWithShape="1">
          <a:blip r:embed="rId3" cstate="print"/>
          <a:srcRect t="59368" b="29391"/>
          <a:stretch/>
        </p:blipFill>
        <p:spPr>
          <a:xfrm>
            <a:off x="1057275" y="4768877"/>
            <a:ext cx="6877050" cy="457200"/>
          </a:xfrm>
          <a:prstGeom prst="rect">
            <a:avLst/>
          </a:prstGeom>
        </p:spPr>
      </p:pic>
      <p:pic>
        <p:nvPicPr>
          <p:cNvPr id="9" name="Picture 8"/>
          <p:cNvPicPr>
            <a:picLocks noChangeAspect="1"/>
          </p:cNvPicPr>
          <p:nvPr/>
        </p:nvPicPr>
        <p:blipFill rotWithShape="1">
          <a:blip r:embed="rId3" cstate="print"/>
          <a:srcRect t="74356" b="14403"/>
          <a:stretch/>
        </p:blipFill>
        <p:spPr>
          <a:xfrm>
            <a:off x="1057275" y="5190986"/>
            <a:ext cx="6877050" cy="457200"/>
          </a:xfrm>
          <a:prstGeom prst="rect">
            <a:avLst/>
          </a:prstGeom>
        </p:spPr>
      </p:pic>
      <p:pic>
        <p:nvPicPr>
          <p:cNvPr id="10" name="Picture 9"/>
          <p:cNvPicPr>
            <a:picLocks noChangeAspect="1"/>
          </p:cNvPicPr>
          <p:nvPr/>
        </p:nvPicPr>
        <p:blipFill rotWithShape="1">
          <a:blip r:embed="rId3" cstate="print"/>
          <a:srcRect t="87471"/>
          <a:stretch/>
        </p:blipFill>
        <p:spPr>
          <a:xfrm>
            <a:off x="1057275" y="5492680"/>
            <a:ext cx="6877050" cy="509587"/>
          </a:xfrm>
          <a:prstGeom prst="rect">
            <a:avLst/>
          </a:prstGeom>
        </p:spPr>
      </p:pic>
    </p:spTree>
    <p:extLst>
      <p:ext uri="{BB962C8B-B14F-4D97-AF65-F5344CB8AC3E}">
        <p14:creationId xmlns:p14="http://schemas.microsoft.com/office/powerpoint/2010/main" val="15547743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520867"/>
            <a:ext cx="457200" cy="3651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fontScale="90000"/>
          </a:bodyPr>
          <a:lstStyle/>
          <a:p>
            <a:r>
              <a:rPr lang="en-US" cap="none" dirty="0" smtClean="0"/>
              <a:t>Chapter 8:</a:t>
            </a:r>
            <a:br>
              <a:rPr lang="en-US" cap="none" dirty="0" smtClean="0"/>
            </a:br>
            <a:r>
              <a:rPr lang="en-US" cap="none" dirty="0" smtClean="0"/>
              <a:t>Supply Chain Design and Location Planning</a:t>
            </a:r>
            <a:endParaRPr lang="en-US" cap="none" dirty="0"/>
          </a:p>
        </p:txBody>
      </p:sp>
      <p:sp>
        <p:nvSpPr>
          <p:cNvPr id="2" name="Footer Placeholder 1"/>
          <p:cNvSpPr>
            <a:spLocks noGrp="1"/>
          </p:cNvSpPr>
          <p:nvPr>
            <p:ph type="ftr" sz="quarter" idx="11"/>
          </p:nvPr>
        </p:nvSpPr>
        <p:spPr>
          <a:xfrm>
            <a:off x="0" y="6629400"/>
            <a:ext cx="7278687" cy="3651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8986142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8.3</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The </a:t>
            </a:r>
            <a:r>
              <a:rPr lang="en-US" sz="2400" dirty="0"/>
              <a:t>Royal Lobster restaurant chain currently has one restaurant in each of the following locations: Buffalo, New York; Chicago; Atlanta; and Jersey City, New Jersey. The company wants to construct a new central distribution center to process and package ingredients before shipping them to the various restaurants. The annual demand for these ingredients in trailer loads is shown in the table. The ingredients are transported in 40-foot truck trailers, each with a capacity of 35,000 pounds. Using the center-of-gravity method, determine a possible location for the distribution center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75083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71550" y="0"/>
            <a:ext cx="7696200" cy="914400"/>
          </a:xfrm>
        </p:spPr>
        <p:txBody>
          <a:bodyPr>
            <a:noAutofit/>
          </a:bodyPr>
          <a:lstStyle/>
          <a:p>
            <a:r>
              <a:rPr lang="en-US" sz="2000" dirty="0"/>
              <a:t>Example 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14400"/>
            <a:ext cx="8097837" cy="5147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19179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71550" y="152400"/>
            <a:ext cx="7696200" cy="914400"/>
          </a:xfrm>
        </p:spPr>
        <p:txBody>
          <a:bodyPr>
            <a:noAutofit/>
          </a:bodyPr>
          <a:lstStyle/>
          <a:p>
            <a:r>
              <a:rPr lang="en-US" sz="2400" dirty="0"/>
              <a:t>Example 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 name="Picture 6"/>
          <p:cNvPicPr>
            <a:picLocks noChangeAspect="1"/>
          </p:cNvPicPr>
          <p:nvPr/>
        </p:nvPicPr>
        <p:blipFill>
          <a:blip r:embed="rId2" cstate="print"/>
          <a:stretch>
            <a:fillRect/>
          </a:stretch>
        </p:blipFill>
        <p:spPr>
          <a:xfrm>
            <a:off x="1752600" y="1447800"/>
            <a:ext cx="6134100" cy="3657600"/>
          </a:xfrm>
          <a:prstGeom prst="rect">
            <a:avLst/>
          </a:prstGeom>
        </p:spPr>
      </p:pic>
    </p:spTree>
    <p:extLst>
      <p:ext uri="{BB962C8B-B14F-4D97-AF65-F5344CB8AC3E}">
        <p14:creationId xmlns:p14="http://schemas.microsoft.com/office/powerpoint/2010/main" val="2940369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de-DE" sz="2400" dirty="0"/>
              <a:t>GIS (Geographic Information System) Method</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GIS </a:t>
            </a:r>
            <a:r>
              <a:rPr lang="en-US" sz="2400" dirty="0"/>
              <a:t>is a computerized system that can store, relate, and display data collected from a physical environment or a geographical location.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3917781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Sustainability and Ethical Issues </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Is </a:t>
            </a:r>
            <a:r>
              <a:rPr lang="en-US" sz="2400" dirty="0"/>
              <a:t>the </a:t>
            </a:r>
            <a:r>
              <a:rPr lang="en-US" sz="2400" dirty="0" smtClean="0"/>
              <a:t>location </a:t>
            </a:r>
            <a:r>
              <a:rPr lang="en-US" sz="2400" dirty="0"/>
              <a:t>for protecting natural resources? </a:t>
            </a:r>
          </a:p>
          <a:p>
            <a:r>
              <a:rPr lang="en-US" sz="2400" dirty="0" smtClean="0"/>
              <a:t>Does </a:t>
            </a:r>
            <a:r>
              <a:rPr lang="en-US" sz="2400" dirty="0"/>
              <a:t>the facility have an efficient transportation infrastructure that can help minimize transportation activities in order to reduce carbon emissions? </a:t>
            </a:r>
          </a:p>
          <a:p>
            <a:r>
              <a:rPr lang="en-US" sz="2400" dirty="0" smtClean="0"/>
              <a:t>Does </a:t>
            </a:r>
            <a:r>
              <a:rPr lang="en-US" sz="2400" dirty="0"/>
              <a:t>the facility have access to renewable energy sources, such as wind and solar energy?</a:t>
            </a:r>
          </a:p>
          <a:p>
            <a:r>
              <a:rPr lang="en-US" sz="2400" dirty="0" smtClean="0"/>
              <a:t>Does </a:t>
            </a:r>
            <a:r>
              <a:rPr lang="en-US" sz="2400" dirty="0"/>
              <a:t>the facility have access to recycling opportunities for the company’s waste? </a:t>
            </a:r>
          </a:p>
          <a:p>
            <a:r>
              <a:rPr lang="en-US" sz="2400" dirty="0" smtClean="0"/>
              <a:t>Does </a:t>
            </a:r>
            <a:r>
              <a:rPr lang="en-US" sz="2400" dirty="0"/>
              <a:t>the facility meet all applicable environmental laws and regulations?</a:t>
            </a:r>
          </a:p>
          <a:p>
            <a:r>
              <a:rPr lang="en-US" sz="2400" dirty="0" smtClean="0"/>
              <a:t>Is </a:t>
            </a:r>
            <a:r>
              <a:rPr lang="en-US" sz="2400" dirty="0"/>
              <a:t>the facility cost effective, given that the location is sustainable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832252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Global Location Planning </a:t>
            </a:r>
          </a:p>
        </p:txBody>
      </p:sp>
      <p:sp>
        <p:nvSpPr>
          <p:cNvPr id="7" name="Content Placeholder 6"/>
          <p:cNvSpPr>
            <a:spLocks noGrp="1"/>
          </p:cNvSpPr>
          <p:nvPr>
            <p:ph idx="1"/>
          </p:nvPr>
        </p:nvSpPr>
        <p:spPr>
          <a:xfrm>
            <a:off x="990600" y="1371600"/>
            <a:ext cx="7696200" cy="4800600"/>
          </a:xfrm>
        </p:spPr>
        <p:txBody>
          <a:bodyPr>
            <a:noAutofit/>
          </a:bodyPr>
          <a:lstStyle/>
          <a:p>
            <a:r>
              <a:rPr lang="en-US" sz="2400" dirty="0" smtClean="0"/>
              <a:t>Factors that influence the choice of a global location:</a:t>
            </a:r>
          </a:p>
          <a:p>
            <a:pPr lvl="1"/>
            <a:r>
              <a:rPr lang="en-US" sz="2000" dirty="0" smtClean="0"/>
              <a:t>Host </a:t>
            </a:r>
            <a:r>
              <a:rPr lang="en-US" sz="2000" dirty="0"/>
              <a:t>country market </a:t>
            </a:r>
            <a:r>
              <a:rPr lang="en-US" sz="2000" dirty="0" smtClean="0"/>
              <a:t>size</a:t>
            </a:r>
          </a:p>
          <a:p>
            <a:pPr lvl="1"/>
            <a:r>
              <a:rPr lang="en-US" sz="2000" dirty="0" smtClean="0"/>
              <a:t>Total cost</a:t>
            </a:r>
          </a:p>
          <a:p>
            <a:pPr lvl="1"/>
            <a:r>
              <a:rPr lang="en-US" sz="2000" dirty="0" smtClean="0"/>
              <a:t> Infrastructure</a:t>
            </a:r>
          </a:p>
          <a:p>
            <a:pPr lvl="1"/>
            <a:r>
              <a:rPr lang="en-US" sz="2000" dirty="0" smtClean="0"/>
              <a:t>Labor availability</a:t>
            </a:r>
          </a:p>
          <a:p>
            <a:pPr lvl="1"/>
            <a:r>
              <a:rPr lang="en-US" sz="2000" dirty="0" smtClean="0"/>
              <a:t>Free </a:t>
            </a:r>
            <a:r>
              <a:rPr lang="en-US" sz="2000" dirty="0"/>
              <a:t>trade </a:t>
            </a:r>
            <a:r>
              <a:rPr lang="en-US" sz="2000" dirty="0" smtClean="0"/>
              <a:t>zones</a:t>
            </a:r>
          </a:p>
          <a:p>
            <a:pPr lvl="1"/>
            <a:r>
              <a:rPr lang="en-US" sz="2000" dirty="0" smtClean="0"/>
              <a:t>Political risk</a:t>
            </a:r>
          </a:p>
          <a:p>
            <a:pPr lvl="1"/>
            <a:r>
              <a:rPr lang="en-US" sz="2000" dirty="0" smtClean="0"/>
              <a:t>Governmental regulations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96679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Discuss </a:t>
            </a:r>
            <a:r>
              <a:rPr lang="en-US" sz="2400" dirty="0"/>
              <a:t>the factors that affect supply chain design and facility location decisions. </a:t>
            </a:r>
          </a:p>
          <a:p>
            <a:pPr lvl="0"/>
            <a:r>
              <a:rPr lang="en-US" sz="2400" dirty="0" smtClean="0"/>
              <a:t>List </a:t>
            </a:r>
            <a:r>
              <a:rPr lang="en-US" sz="2400" dirty="0"/>
              <a:t>and describe the phases in the supply-chain design and location decision-making process.  </a:t>
            </a:r>
          </a:p>
          <a:p>
            <a:pPr lvl="0"/>
            <a:r>
              <a:rPr lang="en-US" sz="2400" dirty="0" smtClean="0"/>
              <a:t>Describe </a:t>
            </a:r>
            <a:r>
              <a:rPr lang="en-US" sz="2400" dirty="0"/>
              <a:t>and compare the analytical methods managers use to evaluate locations.  </a:t>
            </a:r>
          </a:p>
          <a:p>
            <a:pPr lvl="0"/>
            <a:r>
              <a:rPr lang="en-US" sz="2400" dirty="0" smtClean="0"/>
              <a:t>Identify </a:t>
            </a:r>
            <a:r>
              <a:rPr lang="en-US" sz="2400" dirty="0"/>
              <a:t>the effect of sustainability and ethics on the location decisions of firms and supply chains. </a:t>
            </a:r>
          </a:p>
          <a:p>
            <a:pPr lvl="0"/>
            <a:r>
              <a:rPr lang="en-US" sz="2400" dirty="0" smtClean="0"/>
              <a:t>Identify </a:t>
            </a:r>
            <a:r>
              <a:rPr lang="en-US" sz="2400" dirty="0"/>
              <a:t>the factors that can influence the choice of global locations.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Operations Profile: </a:t>
            </a:r>
            <a:r>
              <a:rPr lang="en-US" sz="2400" dirty="0"/>
              <a:t>Mexico, the Next Great Automaker</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China’s </a:t>
            </a:r>
            <a:r>
              <a:rPr lang="en-US" sz="2400" dirty="0"/>
              <a:t>manufacturing wages have </a:t>
            </a:r>
            <a:r>
              <a:rPr lang="en-US" sz="2400" dirty="0" smtClean="0"/>
              <a:t>increased. This </a:t>
            </a:r>
            <a:r>
              <a:rPr lang="en-US" sz="2400" dirty="0"/>
              <a:t>makes China less competitive and Mexico’s wages more attractive to auto companies. </a:t>
            </a:r>
            <a:endParaRPr lang="en-US" sz="2400" dirty="0" smtClean="0"/>
          </a:p>
          <a:p>
            <a:pPr lvl="0"/>
            <a:r>
              <a:rPr lang="en-US" sz="2400" dirty="0" smtClean="0"/>
              <a:t>The </a:t>
            </a:r>
            <a:r>
              <a:rPr lang="en-US" sz="2400" dirty="0"/>
              <a:t>North American Free Trade Agreement benefitted Mexican </a:t>
            </a:r>
            <a:r>
              <a:rPr lang="en-US" sz="2400" dirty="0" smtClean="0"/>
              <a:t>businesses.</a:t>
            </a:r>
          </a:p>
          <a:p>
            <a:pPr lvl="0"/>
            <a:r>
              <a:rPr lang="en-US" sz="2400" dirty="0" smtClean="0"/>
              <a:t>Mexican </a:t>
            </a:r>
            <a:r>
              <a:rPr lang="en-US" sz="2400" dirty="0"/>
              <a:t>manufacturing businesses pay far less for natural gas than Chinese </a:t>
            </a:r>
            <a:r>
              <a:rPr lang="en-US" sz="2400" dirty="0" smtClean="0"/>
              <a:t>manufacturers.</a:t>
            </a:r>
          </a:p>
          <a:p>
            <a:pPr lvl="0"/>
            <a:r>
              <a:rPr lang="en-US" sz="2400" dirty="0" smtClean="0"/>
              <a:t>Mexican </a:t>
            </a:r>
            <a:r>
              <a:rPr lang="en-US" sz="2400" dirty="0"/>
              <a:t>businesses are able to take advantage of industry clusters of auto parts manufacturers that have flocked to the country over the past several </a:t>
            </a:r>
            <a:r>
              <a:rPr lang="en-US" sz="2400" dirty="0" smtClean="0"/>
              <a:t>years.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02471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Supply Chain Design and Facility Location Decisions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Decisions </a:t>
            </a:r>
            <a:r>
              <a:rPr lang="en-US" sz="2400" dirty="0"/>
              <a:t>have to be made </a:t>
            </a:r>
            <a:r>
              <a:rPr lang="en-US" sz="2400" dirty="0" smtClean="0"/>
              <a:t>about:</a:t>
            </a:r>
          </a:p>
          <a:p>
            <a:pPr marL="914400" lvl="1" indent="-457200">
              <a:buFont typeface="+mj-lt"/>
              <a:buAutoNum type="arabicPeriod"/>
            </a:pPr>
            <a:r>
              <a:rPr lang="en-US" sz="2000" dirty="0" smtClean="0"/>
              <a:t>what </a:t>
            </a:r>
            <a:r>
              <a:rPr lang="en-US" sz="2000" dirty="0"/>
              <a:t>and how much of a product to produce at each stage of the supply chain </a:t>
            </a:r>
            <a:r>
              <a:rPr lang="en-US" sz="2000" dirty="0" smtClean="0"/>
              <a:t>process</a:t>
            </a:r>
          </a:p>
          <a:p>
            <a:pPr marL="914400" lvl="1" indent="-457200">
              <a:buFont typeface="+mj-lt"/>
              <a:buAutoNum type="arabicPeriod"/>
            </a:pPr>
            <a:r>
              <a:rPr lang="en-US" sz="2000" dirty="0" smtClean="0"/>
              <a:t>the </a:t>
            </a:r>
            <a:r>
              <a:rPr lang="en-US" sz="2000" dirty="0"/>
              <a:t>amount of inventory to be held at each </a:t>
            </a:r>
            <a:r>
              <a:rPr lang="en-US" sz="2000" dirty="0" smtClean="0"/>
              <a:t>stage</a:t>
            </a:r>
          </a:p>
          <a:p>
            <a:pPr marL="914400" lvl="1" indent="-457200">
              <a:buFont typeface="+mj-lt"/>
              <a:buAutoNum type="arabicPeriod"/>
            </a:pPr>
            <a:r>
              <a:rPr lang="en-US" sz="2000" dirty="0" smtClean="0"/>
              <a:t>how </a:t>
            </a:r>
            <a:r>
              <a:rPr lang="en-US" sz="2000" dirty="0"/>
              <a:t>and what type of information should be shared among supply chain </a:t>
            </a:r>
            <a:r>
              <a:rPr lang="en-US" sz="2000" dirty="0" smtClean="0"/>
              <a:t>partners</a:t>
            </a:r>
          </a:p>
          <a:p>
            <a:pPr marL="914400" lvl="1" indent="-457200">
              <a:buFont typeface="+mj-lt"/>
              <a:buAutoNum type="arabicPeriod"/>
            </a:pPr>
            <a:r>
              <a:rPr lang="en-US" sz="2000" dirty="0" smtClean="0"/>
              <a:t>where </a:t>
            </a:r>
            <a:r>
              <a:rPr lang="en-US" sz="2000" dirty="0"/>
              <a:t>plants and distribution centers should be located, what manufacturing processes performed at each facility, what the capacity of the facilities should be, what markets should each facility serve, and which supply sources should provide raw materials to each </a:t>
            </a:r>
            <a:r>
              <a:rPr lang="en-US" sz="2000" dirty="0" smtClean="0"/>
              <a:t>facility</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56914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Factors </a:t>
            </a:r>
            <a:r>
              <a:rPr lang="en-US" sz="2400" dirty="0" smtClean="0"/>
              <a:t>That </a:t>
            </a:r>
            <a:r>
              <a:rPr lang="en-US" sz="2400" dirty="0"/>
              <a:t>Affect Supply Chain and Location Decisions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Environmental factors </a:t>
            </a:r>
            <a:r>
              <a:rPr lang="en-US" sz="2400" dirty="0"/>
              <a:t>are conditions over which a firm has no control. </a:t>
            </a:r>
            <a:endParaRPr lang="en-US" sz="2400" dirty="0" smtClean="0"/>
          </a:p>
          <a:p>
            <a:pPr lvl="0"/>
            <a:r>
              <a:rPr lang="en-US" sz="2400" dirty="0" smtClean="0"/>
              <a:t>Technological factors are </a:t>
            </a:r>
            <a:r>
              <a:rPr lang="en-US" sz="2400" dirty="0"/>
              <a:t>the nature and availability of production </a:t>
            </a:r>
            <a:r>
              <a:rPr lang="en-US" sz="2400" dirty="0" smtClean="0"/>
              <a:t>technologies.</a:t>
            </a:r>
          </a:p>
          <a:p>
            <a:pPr lvl="0"/>
            <a:r>
              <a:rPr lang="en-US" sz="2400" dirty="0" smtClean="0"/>
              <a:t>Commerce </a:t>
            </a:r>
            <a:r>
              <a:rPr lang="en-US" sz="2400" dirty="0"/>
              <a:t>restrictions and conditions such as taxes, tariffs, and quotas are also factors. </a:t>
            </a:r>
            <a:endParaRPr lang="en-US" sz="2400" dirty="0" smtClean="0"/>
          </a:p>
          <a:p>
            <a:pPr lvl="0"/>
            <a:r>
              <a:rPr lang="en-US" sz="2400" dirty="0" smtClean="0"/>
              <a:t>Trade </a:t>
            </a:r>
            <a:r>
              <a:rPr lang="en-US" sz="2400" dirty="0"/>
              <a:t>agreements such as NAFTA, GATT, and the establishment of the European </a:t>
            </a:r>
            <a:r>
              <a:rPr lang="en-US" sz="2400" dirty="0" smtClean="0"/>
              <a:t>Union.</a:t>
            </a:r>
          </a:p>
          <a:p>
            <a:pPr lvl="0"/>
            <a:r>
              <a:rPr lang="en-US" sz="2400" dirty="0" smtClean="0"/>
              <a:t>Political </a:t>
            </a:r>
            <a:r>
              <a:rPr lang="en-US" sz="2400" dirty="0"/>
              <a:t>factors include the political stability of a country, the existence of </a:t>
            </a:r>
            <a:r>
              <a:rPr lang="en-US" sz="2400" dirty="0" smtClean="0"/>
              <a:t>established </a:t>
            </a:r>
            <a:r>
              <a:rPr lang="en-US" sz="2400" dirty="0"/>
              <a:t>legal </a:t>
            </a:r>
            <a:r>
              <a:rPr lang="en-US" sz="2400" dirty="0" smtClean="0"/>
              <a:t>systems.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60159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Competitive Strategies That Affect Supply Chain and Location Decisions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Strategy</a:t>
            </a:r>
            <a:r>
              <a:rPr lang="en-US" sz="2400" dirty="0"/>
              <a:t>: Lower the Firm’s Costs</a:t>
            </a:r>
          </a:p>
          <a:p>
            <a:pPr lvl="0"/>
            <a:r>
              <a:rPr lang="en-US" sz="2400" dirty="0" smtClean="0"/>
              <a:t>Strategy</a:t>
            </a:r>
            <a:r>
              <a:rPr lang="en-US" sz="2400" dirty="0"/>
              <a:t>: Growing the Firm’s Business </a:t>
            </a:r>
          </a:p>
          <a:p>
            <a:pPr lvl="0"/>
            <a:r>
              <a:rPr lang="en-US" sz="2400" dirty="0" smtClean="0"/>
              <a:t>Strategy</a:t>
            </a:r>
            <a:r>
              <a:rPr lang="en-US" sz="2400" dirty="0"/>
              <a:t>: Access New Sources of Materials and Resources</a:t>
            </a:r>
          </a:p>
          <a:p>
            <a:pPr lvl="0"/>
            <a:r>
              <a:rPr lang="en-US" sz="2400" dirty="0" smtClean="0"/>
              <a:t>Strategy</a:t>
            </a:r>
            <a:r>
              <a:rPr lang="en-US" sz="2400" dirty="0"/>
              <a:t>: Access Talent in Order to Develop Innovative Products</a:t>
            </a:r>
          </a:p>
          <a:p>
            <a:pPr lvl="0"/>
            <a:r>
              <a:rPr lang="en-US" sz="2400" dirty="0" smtClean="0"/>
              <a:t>Taking </a:t>
            </a:r>
            <a:r>
              <a:rPr lang="en-US" sz="2400" dirty="0"/>
              <a:t>Advantage of Favorable Financial, Legal, and Regulatory </a:t>
            </a:r>
            <a:r>
              <a:rPr lang="en-US" sz="2400" dirty="0" smtClean="0"/>
              <a:t>Environments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800426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Why Supply Chain and Location Decisions Sometimes Backfire</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Cultural Issues (McDonald's Saudi Arabia)</a:t>
            </a:r>
            <a:endParaRPr lang="en-US" sz="2400" dirty="0"/>
          </a:p>
          <a:p>
            <a:pPr lvl="0"/>
            <a:r>
              <a:rPr lang="en-US" sz="2400" dirty="0" smtClean="0"/>
              <a:t>Product </a:t>
            </a:r>
            <a:r>
              <a:rPr lang="en-US" sz="2400" dirty="0"/>
              <a:t>Quality and Safety </a:t>
            </a:r>
            <a:r>
              <a:rPr lang="en-US" sz="2400" dirty="0" smtClean="0"/>
              <a:t>Problems (2015 exposé)</a:t>
            </a:r>
          </a:p>
          <a:p>
            <a:pPr lvl="0"/>
            <a:r>
              <a:rPr lang="en-US" sz="2400" dirty="0" smtClean="0"/>
              <a:t>Transportation Issues</a:t>
            </a:r>
          </a:p>
          <a:p>
            <a:pPr lvl="0"/>
            <a:r>
              <a:rPr lang="en-US" sz="2400" dirty="0" smtClean="0"/>
              <a:t>Currency </a:t>
            </a:r>
            <a:r>
              <a:rPr lang="en-US" sz="2400" dirty="0"/>
              <a:t>and Exchange Rate </a:t>
            </a:r>
            <a:r>
              <a:rPr lang="en-US" sz="2400" dirty="0" smtClean="0"/>
              <a:t>Risks (Example of China taking </a:t>
            </a:r>
            <a:r>
              <a:rPr lang="en-US" sz="2400" dirty="0"/>
              <a:t>significant steps to prop up the value of its currency, the </a:t>
            </a:r>
            <a:r>
              <a:rPr lang="en-US" sz="2400" dirty="0" smtClean="0"/>
              <a:t>Yuan)</a:t>
            </a:r>
          </a:p>
          <a:p>
            <a:pPr lvl="0"/>
            <a:r>
              <a:rPr lang="en-US" sz="2400" dirty="0" smtClean="0"/>
              <a:t>Import/Export Restrictions (United </a:t>
            </a:r>
            <a:r>
              <a:rPr lang="en-US" sz="2400" dirty="0"/>
              <a:t>States </a:t>
            </a:r>
            <a:r>
              <a:rPr lang="en-US" sz="2400" dirty="0" smtClean="0"/>
              <a:t>restriction on steel </a:t>
            </a:r>
            <a:r>
              <a:rPr lang="en-US" sz="2400" dirty="0"/>
              <a:t>and lumber </a:t>
            </a:r>
            <a:r>
              <a:rPr lang="en-US" sz="2400" dirty="0" smtClean="0"/>
              <a:t>import)</a:t>
            </a:r>
            <a:endParaRPr lang="en-US" sz="2400" dirty="0"/>
          </a:p>
          <a:p>
            <a:pPr lvl="0"/>
            <a:r>
              <a:rPr lang="en-US" sz="2400" dirty="0"/>
              <a:t>The Potential Loss of Proprietary </a:t>
            </a:r>
            <a:r>
              <a:rPr lang="en-US" sz="2400" dirty="0" smtClean="0"/>
              <a:t>Technology </a:t>
            </a:r>
          </a:p>
          <a:p>
            <a:pPr lvl="0"/>
            <a:r>
              <a:rPr lang="en-US" sz="2400" dirty="0" smtClean="0"/>
              <a:t>( Example of Volkswagen in China)</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28322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152400"/>
            <a:ext cx="8534400" cy="1066800"/>
          </a:xfrm>
        </p:spPr>
        <p:txBody>
          <a:bodyPr>
            <a:noAutofit/>
          </a:bodyPr>
          <a:lstStyle/>
          <a:p>
            <a:pPr lvl="0"/>
            <a:r>
              <a:rPr lang="en-US" sz="2200" dirty="0" smtClean="0"/>
              <a:t>The Supply Chain Design </a:t>
            </a:r>
            <a:r>
              <a:rPr lang="en-US" sz="2200" dirty="0" smtClean="0"/>
              <a:t>and </a:t>
            </a:r>
            <a:r>
              <a:rPr lang="en-US" sz="2200" dirty="0" smtClean="0"/>
              <a:t>Location </a:t>
            </a:r>
            <a:r>
              <a:rPr lang="en-US" sz="2200" dirty="0" smtClean="0"/>
              <a:t>Decision-Making </a:t>
            </a:r>
            <a:r>
              <a:rPr lang="en-US" sz="2200" dirty="0" smtClean="0"/>
              <a:t>Process</a:t>
            </a:r>
            <a:endParaRPr lang="en-US" sz="22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371600"/>
            <a:ext cx="8305800" cy="419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8476549"/>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2967</TotalTime>
  <Words>1532</Words>
  <Application>Microsoft Office PowerPoint</Application>
  <PresentationFormat>On-screen Show (4:3)</PresentationFormat>
  <Paragraphs>143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VenkataramanTheme</vt:lpstr>
      <vt:lpstr>PowerPoint Presentation</vt:lpstr>
      <vt:lpstr>Chapter 8: Supply Chain Design and Location Planning</vt:lpstr>
      <vt:lpstr>Learning Objectives</vt:lpstr>
      <vt:lpstr>Operations Profile: Mexico, the Next Great Automaker</vt:lpstr>
      <vt:lpstr>Supply Chain Design and Facility Location Decisions</vt:lpstr>
      <vt:lpstr>Factors That Affect Supply Chain and Location Decisions</vt:lpstr>
      <vt:lpstr>Competitive Strategies That Affect Supply Chain and Location Decisions</vt:lpstr>
      <vt:lpstr>Why Supply Chain and Location Decisions Sometimes Backfire</vt:lpstr>
      <vt:lpstr>The Supply Chain Design and Location Decision-Making Process</vt:lpstr>
      <vt:lpstr>Location Decision Stages</vt:lpstr>
      <vt:lpstr>Analytical Methods for Evaluating Locations</vt:lpstr>
      <vt:lpstr>The Factor Rating Method</vt:lpstr>
      <vt:lpstr>Example 8.1</vt:lpstr>
      <vt:lpstr>Example 8.1 (Cont’d)</vt:lpstr>
      <vt:lpstr>Breakeven Analysis</vt:lpstr>
      <vt:lpstr>Example 8.2 </vt:lpstr>
      <vt:lpstr>Example 8.2 (Cont’d)</vt:lpstr>
      <vt:lpstr>Example 8.2 (Cont’d)</vt:lpstr>
      <vt:lpstr>Center-of-Gravity Method</vt:lpstr>
      <vt:lpstr>Example 8.3</vt:lpstr>
      <vt:lpstr>Example 8.3 (Cont’d)</vt:lpstr>
      <vt:lpstr>Example 8.3 (Cont’d)</vt:lpstr>
      <vt:lpstr>GIS (Geographic Information System) Method</vt:lpstr>
      <vt:lpstr>Sustainability and Ethical Issues </vt:lpstr>
      <vt:lpstr>Global Location Planning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151</cp:revision>
  <dcterms:created xsi:type="dcterms:W3CDTF">2006-08-16T00:00:00Z</dcterms:created>
  <dcterms:modified xsi:type="dcterms:W3CDTF">2017-01-05T12:57:00Z</dcterms:modified>
</cp:coreProperties>
</file>